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22" r:id="rId2"/>
    <p:sldId id="259" r:id="rId3"/>
    <p:sldId id="296" r:id="rId4"/>
    <p:sldId id="323" r:id="rId5"/>
    <p:sldId id="328" r:id="rId6"/>
    <p:sldId id="329" r:id="rId7"/>
    <p:sldId id="324" r:id="rId8"/>
    <p:sldId id="325" r:id="rId9"/>
    <p:sldId id="326" r:id="rId10"/>
    <p:sldId id="327" r:id="rId11"/>
    <p:sldId id="297" r:id="rId12"/>
    <p:sldId id="330" r:id="rId13"/>
    <p:sldId id="294" r:id="rId14"/>
  </p:sldIdLst>
  <p:sldSz cx="12190413" cy="6859588"/>
  <p:notesSz cx="6858000" cy="9144000"/>
  <p:embeddedFontLst>
    <p:embeddedFont>
      <p:font typeface="굴림체" panose="020B0609000101010101" pitchFamily="49" charset="-127"/>
      <p:regular r:id="rId17"/>
    </p:embeddedFont>
    <p:embeddedFont>
      <p:font typeface="맑은 고딕" panose="020B0503020000020004" pitchFamily="34" charset="-127"/>
      <p:regular r:id="rId18"/>
      <p:bold r:id="rId19"/>
    </p:embeddedFont>
    <p:embeddedFont>
      <p:font typeface="Amasis MT Pro Medium" panose="02040604050005020304" pitchFamily="18" charset="0"/>
      <p:regular r:id="rId20"/>
      <p:italic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libri Light" panose="020F0302020204030204" pitchFamily="34" charset="0"/>
      <p:regular r:id="rId26"/>
      <p:italic r:id="rId27"/>
    </p:embeddedFont>
    <p:embeddedFont>
      <p:font typeface="Noto Sans" panose="020B0502040504020204" pitchFamily="34" charset="0"/>
      <p:regular r:id="rId28"/>
      <p:bold r:id="rId29"/>
      <p:italic r:id="rId30"/>
      <p:boldItalic r:id="rId31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2161">
          <p15:clr>
            <a:srgbClr val="A4A3A4"/>
          </p15:clr>
        </p15:guide>
        <p15:guide id="4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3B06"/>
    <a:srgbClr val="BA8E67"/>
    <a:srgbClr val="FCD5B5"/>
    <a:srgbClr val="E6E6E6"/>
    <a:srgbClr val="385D8A"/>
    <a:srgbClr val="35312B"/>
    <a:srgbClr val="302F2D"/>
    <a:srgbClr val="FE3B06"/>
    <a:srgbClr val="025B2E"/>
    <a:srgbClr val="FCD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 autoAdjust="0"/>
    <p:restoredTop sz="94792" autoAdjust="0"/>
  </p:normalViewPr>
  <p:slideViewPr>
    <p:cSldViewPr>
      <p:cViewPr varScale="1">
        <p:scale>
          <a:sx n="136" d="100"/>
          <a:sy n="136" d="100"/>
        </p:scale>
        <p:origin x="162" y="516"/>
      </p:cViewPr>
      <p:guideLst>
        <p:guide orient="horz" pos="2160"/>
        <p:guide pos="2880"/>
        <p:guide orient="horz" pos="2161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3048" y="6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2022-06-02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2022-06-02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9106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https://www.ncbi.nlm.nih.gov/pmc/articles/PMC4997286/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45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820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9907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ctrTitle" hasCustomPrompt="1"/>
          </p:nvPr>
        </p:nvSpPr>
        <p:spPr>
          <a:xfrm>
            <a:off x="4609625" y="1158250"/>
            <a:ext cx="6831461" cy="227154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5800" kern="1200" baseline="0" dirty="0">
                <a:solidFill>
                  <a:srgbClr val="BA8E67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제목을</a:t>
            </a:r>
            <a:r>
              <a:rPr lang="en-US" altLang="ko-KR" dirty="0"/>
              <a:t> </a:t>
            </a:r>
            <a:r>
              <a:rPr lang="ko-KR" altLang="en-US" dirty="0"/>
              <a:t>입력하시오</a:t>
            </a:r>
          </a:p>
        </p:txBody>
      </p:sp>
      <p:sp>
        <p:nvSpPr>
          <p:cNvPr id="14" name="부제목 2"/>
          <p:cNvSpPr>
            <a:spLocks noGrp="1"/>
          </p:cNvSpPr>
          <p:nvPr>
            <p:ph type="subTitle" idx="1"/>
          </p:nvPr>
        </p:nvSpPr>
        <p:spPr>
          <a:xfrm>
            <a:off x="5321100" y="3213770"/>
            <a:ext cx="6119986" cy="8800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200" kern="1200" baseline="0" dirty="0">
                <a:solidFill>
                  <a:schemeClr val="bg1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  <a:lvl2pPr marL="4978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935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913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92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8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849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827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2022-06-02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15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9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/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09520" y="326785"/>
            <a:ext cx="10971373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35312B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2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2022-06-02</a:t>
            </a:fld>
            <a:endParaRPr lang="ko-KR" altLang="en-US"/>
          </a:p>
        </p:txBody>
      </p:sp>
      <p:sp>
        <p:nvSpPr>
          <p:cNvPr id="13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1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40"/>
            <a:ext cx="12190413" cy="6857107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521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165059" y="6502342"/>
            <a:ext cx="3860297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736463" y="6502342"/>
            <a:ext cx="2844430" cy="220692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609521" y="326785"/>
            <a:ext cx="10971372" cy="798753"/>
          </a:xfrm>
        </p:spPr>
        <p:txBody>
          <a:bodyPr vert="horz" lIns="99569" tIns="49785" rIns="99569" bIns="49785" rtlCol="0" anchor="ctr">
            <a:normAutofit/>
          </a:bodyPr>
          <a:lstStyle>
            <a:lvl1pPr algn="l" defTabSz="995690" rtl="0" eaLnBrk="1" latinLnBrk="1" hangingPunct="1">
              <a:spcBef>
                <a:spcPct val="0"/>
              </a:spcBef>
              <a:buNone/>
              <a:defRPr lang="ko-KR" altLang="en-US" sz="4000" b="1" kern="1200" baseline="0" dirty="0">
                <a:solidFill>
                  <a:srgbClr val="35312B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6" name="내용 개체 틀 2"/>
          <p:cNvSpPr>
            <a:spLocks noGrp="1"/>
          </p:cNvSpPr>
          <p:nvPr>
            <p:ph idx="1" hasCustomPrompt="1"/>
          </p:nvPr>
        </p:nvSpPr>
        <p:spPr>
          <a:xfrm>
            <a:off x="609521" y="1485578"/>
            <a:ext cx="10971372" cy="4824535"/>
          </a:xfrm>
        </p:spPr>
        <p:txBody>
          <a:bodyPr>
            <a:normAutofit/>
          </a:bodyPr>
          <a:lstStyle>
            <a:lvl1pPr algn="l">
              <a:buNone/>
              <a:defRPr sz="2000" i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itchFamily="50" charset="-127"/>
              </a:defRPr>
            </a:lvl1pPr>
            <a:lvl2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2500" baseline="0">
                <a:solidFill>
                  <a:schemeClr val="tx1">
                    <a:lumMod val="75000"/>
                    <a:lumOff val="2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en-US" altLang="ko-KR" dirty="0"/>
              <a:t>Replaced with your own text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1240"/>
            <a:ext cx="12190413" cy="6857107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2022-06-02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1"/>
          <p:cNvSpPr>
            <a:spLocks noGrp="1"/>
          </p:cNvSpPr>
          <p:nvPr>
            <p:ph type="ctrTitle"/>
          </p:nvPr>
        </p:nvSpPr>
        <p:spPr>
          <a:xfrm>
            <a:off x="982639" y="1799898"/>
            <a:ext cx="6192688" cy="25660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9569" tIns="49785" rIns="99569" bIns="49785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9569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200" kern="1200" baseline="0" dirty="0">
                <a:solidFill>
                  <a:srgbClr val="BA8E67"/>
                </a:solidFill>
                <a:effectLst/>
                <a:latin typeface="+mj-lt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521" y="19030"/>
            <a:ext cx="10971372" cy="797093"/>
          </a:xfrm>
          <a:prstGeom prst="rect">
            <a:avLst/>
          </a:prstGeom>
        </p:spPr>
        <p:txBody>
          <a:bodyPr vert="horz" lIns="99569" tIns="49785" rIns="99569" bIns="49785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21" y="1062267"/>
            <a:ext cx="10971372" cy="5287636"/>
          </a:xfrm>
          <a:prstGeom prst="rect">
            <a:avLst/>
          </a:prstGeom>
        </p:spPr>
        <p:txBody>
          <a:bodyPr vert="horz" lIns="99569" tIns="49785" rIns="99569" bIns="49785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21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2022-06-02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059" y="6430887"/>
            <a:ext cx="3860297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6463" y="6430887"/>
            <a:ext cx="2844430" cy="292147"/>
          </a:xfrm>
          <a:prstGeom prst="rect">
            <a:avLst/>
          </a:prstGeom>
        </p:spPr>
        <p:txBody>
          <a:bodyPr vert="horz" lIns="99569" tIns="49785" rIns="99569" bIns="4978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95690" rtl="0" eaLnBrk="1" latinLnBrk="1" hangingPunct="1">
        <a:spcBef>
          <a:spcPct val="0"/>
        </a:spcBef>
        <a:buNone/>
        <a:defRPr lang="ko-KR" altLang="en-US" sz="38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7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lang="ko-KR" altLang="en-US" sz="20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lang="ko-KR" altLang="en-US" sz="20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disonc27/Team-Dragonfly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87B21CA-96A5-56C3-C3F8-9B2F1ED1EF25}"/>
              </a:ext>
            </a:extLst>
          </p:cNvPr>
          <p:cNvSpPr/>
          <p:nvPr/>
        </p:nvSpPr>
        <p:spPr>
          <a:xfrm>
            <a:off x="6976901" y="4716830"/>
            <a:ext cx="4869881" cy="435345"/>
          </a:xfrm>
          <a:prstGeom prst="roundRect">
            <a:avLst/>
          </a:prstGeom>
          <a:solidFill>
            <a:srgbClr val="BA8E67">
              <a:alpha val="80000"/>
            </a:srgbClr>
          </a:solidFill>
          <a:ln>
            <a:solidFill>
              <a:srgbClr val="E6E6E6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>
          <a:xfrm>
            <a:off x="5015086" y="1083069"/>
            <a:ext cx="6770790" cy="1059780"/>
          </a:xfrm>
        </p:spPr>
        <p:txBody>
          <a:bodyPr/>
          <a:lstStyle/>
          <a:p>
            <a:r>
              <a:rPr lang="en-US" altLang="ko-KR" sz="6600" b="1" dirty="0">
                <a:solidFill>
                  <a:schemeClr val="bg1"/>
                </a:solidFill>
                <a:latin typeface="Amasis MT Pro Medium" panose="02040604050005020304" pitchFamily="18" charset="0"/>
                <a:ea typeface="+mj-ea"/>
              </a:rPr>
              <a:t>Rating Coffee</a:t>
            </a:r>
            <a:endParaRPr lang="ko-KR" altLang="en-US" sz="6600" b="1" dirty="0">
              <a:solidFill>
                <a:schemeClr val="bg1"/>
              </a:solidFill>
              <a:latin typeface="Amasis MT Pro Medium" panose="02040604050005020304" pitchFamily="18" charset="0"/>
              <a:ea typeface="+mj-ea"/>
            </a:endParaRPr>
          </a:p>
        </p:txBody>
      </p:sp>
      <p:sp>
        <p:nvSpPr>
          <p:cNvPr id="8" name="부제목 7"/>
          <p:cNvSpPr>
            <a:spLocks noGrp="1"/>
          </p:cNvSpPr>
          <p:nvPr>
            <p:ph type="subTitle" idx="1"/>
          </p:nvPr>
        </p:nvSpPr>
        <p:spPr>
          <a:xfrm>
            <a:off x="7039663" y="4739665"/>
            <a:ext cx="4841824" cy="396044"/>
          </a:xfrm>
          <a:noFill/>
          <a:ln>
            <a:noFill/>
          </a:ln>
        </p:spPr>
        <p:txBody>
          <a:bodyPr/>
          <a:lstStyle/>
          <a:p>
            <a:pPr algn="l"/>
            <a:r>
              <a:rPr lang="en-US" altLang="ko-KR" sz="18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https://github.com/madisonc27/Team-Dragonfly</a:t>
            </a:r>
            <a:endParaRPr lang="en-US" altLang="ko-KR" sz="18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CC71F4C-AA8D-6BA2-3BCF-25F8D76E4218}"/>
              </a:ext>
            </a:extLst>
          </p:cNvPr>
          <p:cNvSpPr/>
          <p:nvPr/>
        </p:nvSpPr>
        <p:spPr>
          <a:xfrm>
            <a:off x="7789097" y="5480319"/>
            <a:ext cx="4077793" cy="988575"/>
          </a:xfrm>
          <a:prstGeom prst="roundRect">
            <a:avLst/>
          </a:prstGeom>
          <a:solidFill>
            <a:srgbClr val="BA8E67">
              <a:alpha val="80000"/>
            </a:srgbClr>
          </a:solidFill>
          <a:ln>
            <a:solidFill>
              <a:srgbClr val="E6E6E6">
                <a:alpha val="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558F16-51A8-6497-B8CE-D0F4C87A53BC}"/>
              </a:ext>
            </a:extLst>
          </p:cNvPr>
          <p:cNvSpPr txBox="1"/>
          <p:nvPr/>
        </p:nvSpPr>
        <p:spPr>
          <a:xfrm>
            <a:off x="8423102" y="5630167"/>
            <a:ext cx="34704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May 2022  The </a:t>
            </a:r>
            <a:r>
              <a:rPr lang="en-US" b="1" dirty="0" err="1">
                <a:solidFill>
                  <a:schemeClr val="bg1"/>
                </a:solidFill>
              </a:rPr>
              <a:t>Erdos</a:t>
            </a:r>
            <a:r>
              <a:rPr lang="en-US" b="1" dirty="0">
                <a:solidFill>
                  <a:schemeClr val="bg1"/>
                </a:solidFill>
              </a:rPr>
              <a:t> Institute</a:t>
            </a:r>
          </a:p>
          <a:p>
            <a:pPr algn="ctr"/>
            <a:r>
              <a:rPr lang="en-US" b="1" dirty="0">
                <a:solidFill>
                  <a:schemeClr val="bg1"/>
                </a:solidFill>
              </a:rPr>
              <a:t>Data Science Bootcamp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8864C92D-483E-55E4-D047-6A1C2B845E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679" t="17024" r="67721" b="73102"/>
          <a:stretch/>
        </p:blipFill>
        <p:spPr>
          <a:xfrm>
            <a:off x="7970820" y="5738936"/>
            <a:ext cx="566283" cy="56158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4EE15FB-82D9-222E-38DD-FB7B61DB1B94}"/>
              </a:ext>
            </a:extLst>
          </p:cNvPr>
          <p:cNvSpPr txBox="1"/>
          <p:nvPr/>
        </p:nvSpPr>
        <p:spPr>
          <a:xfrm>
            <a:off x="6893048" y="3369416"/>
            <a:ext cx="49738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Team Members: Cassidy Madison, Ethan Semrad, Ching-Lung Hsu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7BC29-3439-2C64-A29D-AA292D472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 and Future Direction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DE87E-3488-48B7-E1FD-C08FDEF37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85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/>
              <a:t>THANK</a:t>
            </a:r>
            <a:br>
              <a:rPr lang="en-US" altLang="ko-KR"/>
            </a:br>
            <a:r>
              <a:rPr lang="en-US" altLang="ko-KR"/>
              <a:t>YOU</a:t>
            </a:r>
            <a:endParaRPr lang="ko-KR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838622" y="1485579"/>
            <a:ext cx="3325445" cy="482453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Initially, we were utilized another data set coming from Coffee Quality Institute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Try to classify the country of origin based on other information with each coffee row.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dirty="0"/>
              <a:t>However, the EDA suggests that a further analysis might be inappropriate.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21" y="405458"/>
            <a:ext cx="4261550" cy="798753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The Initial Analysis</a:t>
            </a:r>
            <a:endParaRPr lang="ko-KR" altLang="en-US" sz="3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C2D28A-4051-BA25-CBC6-8B78F5504B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507" t="19547" r="21056" b="5895"/>
          <a:stretch/>
        </p:blipFill>
        <p:spPr>
          <a:xfrm>
            <a:off x="5015086" y="549474"/>
            <a:ext cx="6653133" cy="576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679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Box 9"/>
          <p:cNvSpPr txBox="1">
            <a:spLocks noChangeArrowheads="1"/>
          </p:cNvSpPr>
          <p:nvPr/>
        </p:nvSpPr>
        <p:spPr bwMode="auto">
          <a:xfrm>
            <a:off x="6959302" y="1863428"/>
            <a:ext cx="476936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Replaced with your own text</a:t>
            </a: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Replaced with your own text</a:t>
            </a: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Replaced with your own text</a:t>
            </a: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Replaced with your own text</a:t>
            </a:r>
          </a:p>
          <a:p>
            <a:pPr marR="0" indent="-228600" defTabSz="9144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1" lang="en-US" altLang="ko-KR" sz="1800" dirty="0">
                <a:solidFill>
                  <a:schemeClr val="bg1"/>
                </a:solidFill>
                <a:latin typeface="+mj-lt"/>
                <a:cs typeface="굴림" pitchFamily="50" charset="-127"/>
              </a:rPr>
              <a:t>Replaced with your own text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694606" y="909514"/>
            <a:ext cx="4167576" cy="1126495"/>
            <a:chOff x="694606" y="909514"/>
            <a:chExt cx="4167576" cy="1126495"/>
          </a:xfrm>
        </p:grpSpPr>
        <p:sp>
          <p:nvSpPr>
            <p:cNvPr id="13" name="Text Box 5"/>
            <p:cNvSpPr txBox="1">
              <a:spLocks noChangeArrowheads="1"/>
            </p:cNvSpPr>
            <p:nvPr/>
          </p:nvSpPr>
          <p:spPr bwMode="auto">
            <a:xfrm>
              <a:off x="1477806" y="1044392"/>
              <a:ext cx="3384376" cy="5415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2800" b="1" dirty="0">
                  <a:solidFill>
                    <a:srgbClr val="BA8E67"/>
                  </a:solidFill>
                  <a:latin typeface="+mj-lt"/>
                  <a:cs typeface="굴림" pitchFamily="50" charset="-127"/>
                </a:rPr>
                <a:t>Write here a title</a:t>
              </a:r>
            </a:p>
          </p:txBody>
        </p:sp>
        <p:sp>
          <p:nvSpPr>
            <p:cNvPr id="14" name="Text Box 4"/>
            <p:cNvSpPr txBox="1">
              <a:spLocks noChangeArrowheads="1"/>
            </p:cNvSpPr>
            <p:nvPr/>
          </p:nvSpPr>
          <p:spPr bwMode="auto">
            <a:xfrm>
              <a:off x="694606" y="909514"/>
              <a:ext cx="936104" cy="707886"/>
            </a:xfrm>
            <a:prstGeom prst="rect">
              <a:avLst/>
            </a:prstGeom>
            <a:solidFill>
              <a:srgbClr val="35312B"/>
            </a:solidFill>
            <a:ln w="38100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4000" b="1" dirty="0">
                  <a:solidFill>
                    <a:srgbClr val="BA8E67"/>
                  </a:solidFill>
                  <a:latin typeface="+mj-lt"/>
                  <a:ea typeface="맑은 고딕" panose="020B0503020000020004" pitchFamily="50" charset="-127"/>
                  <a:cs typeface="굴림" pitchFamily="50" charset="-127"/>
                </a:rPr>
                <a:t>01</a:t>
              </a:r>
              <a:endParaRPr kumimoji="1" lang="ko-KR" altLang="ko-KR" sz="4000" b="1" dirty="0">
                <a:solidFill>
                  <a:srgbClr val="BA8E67"/>
                </a:solidFill>
                <a:latin typeface="+mj-lt"/>
                <a:ea typeface="맑은 고딕" panose="020B0503020000020004" pitchFamily="50" charset="-127"/>
                <a:cs typeface="굴림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882134" y="1635899"/>
              <a:ext cx="295232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en-US" altLang="ko-KR" sz="1200" dirty="0">
                  <a:solidFill>
                    <a:srgbClr val="35312B"/>
                  </a:solidFill>
                  <a:latin typeface="+mj-lt"/>
                  <a:cs typeface="굴림" pitchFamily="50" charset="-127"/>
                </a:rPr>
                <a:t>Lorem ipsum dolor sit </a:t>
              </a:r>
              <a:r>
                <a:rPr lang="en-US" altLang="ko-KR" sz="1200" dirty="0" err="1">
                  <a:solidFill>
                    <a:srgbClr val="35312B"/>
                  </a:solidFill>
                  <a:latin typeface="+mj-lt"/>
                  <a:cs typeface="굴림" pitchFamily="50" charset="-127"/>
                </a:rPr>
                <a:t>amet</a:t>
              </a:r>
              <a:r>
                <a:rPr lang="en-US" altLang="ko-KR" sz="1200" dirty="0">
                  <a:solidFill>
                    <a:srgbClr val="35312B"/>
                  </a:solidFill>
                  <a:latin typeface="+mj-lt"/>
                  <a:cs typeface="굴림" pitchFamily="50" charset="-127"/>
                </a:rPr>
                <a:t>, </a:t>
              </a:r>
              <a:r>
                <a:rPr lang="en-US" altLang="ko-KR" sz="1200" dirty="0" err="1">
                  <a:solidFill>
                    <a:srgbClr val="35312B"/>
                  </a:solidFill>
                  <a:latin typeface="+mj-lt"/>
                  <a:cs typeface="굴림" pitchFamily="50" charset="-127"/>
                </a:rPr>
                <a:t>simul</a:t>
              </a:r>
              <a:r>
                <a:rPr lang="en-US" altLang="ko-KR" sz="1200" dirty="0">
                  <a:solidFill>
                    <a:srgbClr val="35312B"/>
                  </a:solidFill>
                  <a:latin typeface="+mj-lt"/>
                  <a:cs typeface="굴림" pitchFamily="50" charset="-127"/>
                </a:rPr>
                <a:t> </a:t>
              </a:r>
              <a:r>
                <a:rPr lang="en-US" altLang="ko-KR" sz="1200" dirty="0" err="1">
                  <a:solidFill>
                    <a:srgbClr val="35312B"/>
                  </a:solidFill>
                  <a:latin typeface="+mj-lt"/>
                  <a:cs typeface="굴림" pitchFamily="50" charset="-127"/>
                </a:rPr>
                <a:t>adolescens</a:t>
              </a:r>
              <a:r>
                <a:rPr lang="en-US" altLang="ko-KR" sz="1200" dirty="0">
                  <a:solidFill>
                    <a:srgbClr val="35312B"/>
                  </a:solidFill>
                  <a:latin typeface="+mj-lt"/>
                  <a:cs typeface="굴림" pitchFamily="50" charset="-127"/>
                </a:rPr>
                <a:t> </a:t>
              </a:r>
              <a:r>
                <a:rPr lang="en-US" altLang="ko-KR" sz="1200" dirty="0" err="1">
                  <a:solidFill>
                    <a:srgbClr val="35312B"/>
                  </a:solidFill>
                  <a:latin typeface="+mj-lt"/>
                  <a:cs typeface="굴림" pitchFamily="50" charset="-127"/>
                </a:rPr>
                <a:t>ei</a:t>
              </a:r>
              <a:r>
                <a:rPr lang="en-US" altLang="ko-KR" sz="1200" dirty="0">
                  <a:solidFill>
                    <a:srgbClr val="35312B"/>
                  </a:solidFill>
                  <a:latin typeface="+mj-lt"/>
                  <a:cs typeface="굴림" pitchFamily="50" charset="-127"/>
                </a:rPr>
                <a:t> vis, id </a:t>
              </a:r>
              <a:r>
                <a:rPr lang="en-US" altLang="ko-KR" sz="1200" dirty="0" err="1">
                  <a:solidFill>
                    <a:srgbClr val="35312B"/>
                  </a:solidFill>
                  <a:latin typeface="+mj-lt"/>
                  <a:cs typeface="굴림" pitchFamily="50" charset="-127"/>
                </a:rPr>
                <a:t>nec</a:t>
              </a:r>
              <a:r>
                <a:rPr lang="en-US" altLang="ko-KR" sz="1200" dirty="0">
                  <a:solidFill>
                    <a:srgbClr val="35312B"/>
                  </a:solidFill>
                  <a:latin typeface="+mj-lt"/>
                  <a:cs typeface="굴림" pitchFamily="50" charset="-127"/>
                </a:rPr>
                <a:t> </a:t>
              </a:r>
              <a:r>
                <a:rPr lang="en-US" altLang="ko-KR" sz="1200" dirty="0" err="1">
                  <a:solidFill>
                    <a:srgbClr val="35312B"/>
                  </a:solidFill>
                  <a:latin typeface="+mj-lt"/>
                  <a:cs typeface="굴림" pitchFamily="50" charset="-127"/>
                </a:rPr>
                <a:t>errem</a:t>
              </a:r>
              <a:r>
                <a:rPr lang="en-US" altLang="ko-KR" sz="1200" dirty="0">
                  <a:solidFill>
                    <a:srgbClr val="35312B"/>
                  </a:solidFill>
                  <a:latin typeface="+mj-lt"/>
                  <a:cs typeface="굴림" pitchFamily="50" charset="-127"/>
                </a:rPr>
                <a:t> </a:t>
              </a:r>
              <a:r>
                <a:rPr lang="en-US" altLang="ko-KR" sz="1200" dirty="0" err="1">
                  <a:solidFill>
                    <a:srgbClr val="35312B"/>
                  </a:solidFill>
                  <a:latin typeface="+mj-lt"/>
                  <a:cs typeface="굴림" pitchFamily="50" charset="-127"/>
                </a:rPr>
                <a:t>interesset</a:t>
              </a:r>
              <a:endParaRPr lang="en-US" altLang="ko-KR" sz="1200" dirty="0">
                <a:solidFill>
                  <a:srgbClr val="35312B"/>
                </a:solidFill>
                <a:latin typeface="+mj-lt"/>
                <a:cs typeface="굴림" pitchFamily="50" charset="-127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43"/>
          <p:cNvSpPr txBox="1"/>
          <p:nvPr/>
        </p:nvSpPr>
        <p:spPr>
          <a:xfrm>
            <a:off x="4943078" y="552064"/>
            <a:ext cx="37444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>
                <a:solidFill>
                  <a:srgbClr val="35312B"/>
                </a:solidFill>
                <a:latin typeface="+mj-lt"/>
                <a:ea typeface="맑은 고딕" pitchFamily="50" charset="-127"/>
                <a:cs typeface="+mj-cs"/>
              </a:rPr>
              <a:t>Introduction</a:t>
            </a:r>
            <a:endParaRPr lang="ko-KR" altLang="en-US" sz="5400" b="1" dirty="0">
              <a:solidFill>
                <a:srgbClr val="35312B"/>
              </a:solidFill>
              <a:latin typeface="+mj-lt"/>
              <a:ea typeface="맑은 고딕" pitchFamily="50" charset="-127"/>
              <a:cs typeface="+mj-cs"/>
            </a:endParaRPr>
          </a:p>
        </p:txBody>
      </p:sp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3646934" y="2065418"/>
            <a:ext cx="684076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200" b="1" dirty="0">
                <a:solidFill>
                  <a:srgbClr val="7C3B06"/>
                </a:solidFill>
                <a:latin typeface="+mj-lt"/>
              </a:rPr>
              <a:t>Facts: 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Coffee is one of the world’s most popular beverages. Therefore, choosing a high-quality coffee is an important decision to make for many consumers.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8B0C18D2-CF1E-85A2-49B6-C2E10C00BF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6934" y="3483218"/>
            <a:ext cx="72008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200" b="1" dirty="0">
                <a:solidFill>
                  <a:srgbClr val="7C3B06"/>
                </a:solidFill>
                <a:latin typeface="+mj-lt"/>
              </a:rPr>
              <a:t>Business Opportunity: 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We create three machine learning models to predict the ratings of the coffee based on their features.</a:t>
            </a:r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E865BE-B091-4EDC-4482-26380C2E47E2}"/>
              </a:ext>
            </a:extLst>
          </p:cNvPr>
          <p:cNvSpPr txBox="1"/>
          <p:nvPr/>
        </p:nvSpPr>
        <p:spPr>
          <a:xfrm>
            <a:off x="3646935" y="4645530"/>
            <a:ext cx="763284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b="1" dirty="0">
                <a:solidFill>
                  <a:srgbClr val="7C3B06"/>
                </a:solidFill>
                <a:latin typeface="+mj-lt"/>
              </a:rPr>
              <a:t>Targeted Users:  </a:t>
            </a: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An estimated 154 million adults (75%, age ≥ 20 y) of the US population reported drinking coffee.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and Cleaning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609521" y="1666429"/>
            <a:ext cx="10971372" cy="4866373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The initial data contains 5,124 x 34 coffee reviews.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Delete several columns including descriptions, estimated prices (different units), coffee shop names and so on.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Remove columns with too much Null values. ( &gt; 15%)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Drop rows with some Null values for the rest columns.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/>
              <a:t>After cleaning, the data contains 4,677 x 21 reviews and we separate the data into training set (80%) and test set (20%). </a:t>
            </a:r>
            <a:endParaRPr lang="ko-KR" altLang="en-US" sz="24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Exploratory Data Analysis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C59791-C9F3-D17D-E9DF-A6B647604467}"/>
              </a:ext>
            </a:extLst>
          </p:cNvPr>
          <p:cNvSpPr txBox="1"/>
          <p:nvPr/>
        </p:nvSpPr>
        <p:spPr>
          <a:xfrm>
            <a:off x="3934966" y="1917626"/>
            <a:ext cx="4906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Histogram and Density Plot for Rating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6B3C22-594F-5BD7-B3C0-BC143D2251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945" t="36792" r="8426" b="26258"/>
          <a:stretch/>
        </p:blipFill>
        <p:spPr>
          <a:xfrm>
            <a:off x="3214886" y="2470272"/>
            <a:ext cx="5986888" cy="406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564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E22BEBB-A385-2D6F-0EA9-0319CFCE5F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005" t="52100" r="43502" b="16396"/>
          <a:stretch/>
        </p:blipFill>
        <p:spPr>
          <a:xfrm>
            <a:off x="5956290" y="4365898"/>
            <a:ext cx="2592288" cy="23566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Exploratory Data Analysis</a:t>
            </a:r>
            <a:endParaRPr lang="ko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1E27CD-9646-B21A-4949-2880778599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409" t="27948" r="18103" b="30048"/>
          <a:stretch/>
        </p:blipFill>
        <p:spPr>
          <a:xfrm>
            <a:off x="334566" y="2689385"/>
            <a:ext cx="5250008" cy="38181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AB1EDDA-D1F0-06F3-6BB0-EE07785764AC}"/>
              </a:ext>
            </a:extLst>
          </p:cNvPr>
          <p:cNvSpPr txBox="1"/>
          <p:nvPr/>
        </p:nvSpPr>
        <p:spPr>
          <a:xfrm>
            <a:off x="1126654" y="1773610"/>
            <a:ext cx="3113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Correlation Plot Across</a:t>
            </a:r>
          </a:p>
          <a:p>
            <a:pPr algn="ctr"/>
            <a:r>
              <a:rPr lang="en-US" sz="2400" b="1" dirty="0"/>
              <a:t> Numerical Features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EE160F-8712-4FDA-64F1-4079108F180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1480" t="58556" r="21555" b="17889"/>
          <a:stretch/>
        </p:blipFill>
        <p:spPr>
          <a:xfrm>
            <a:off x="6008959" y="2349548"/>
            <a:ext cx="2542269" cy="19854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6E23E38-3AE2-26FE-D9FC-D537E6E2A8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4366" t="58267" r="38669" b="18178"/>
          <a:stretch/>
        </p:blipFill>
        <p:spPr>
          <a:xfrm>
            <a:off x="8998010" y="2349548"/>
            <a:ext cx="2542269" cy="19854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E76F965-AD50-41E9-8B6D-D607BB53C8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8094" t="59678" r="4029" b="11035"/>
          <a:stretch/>
        </p:blipFill>
        <p:spPr>
          <a:xfrm>
            <a:off x="8998010" y="4365898"/>
            <a:ext cx="2592287" cy="238896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0CE962F-F381-A323-2C05-FD2E1BB976E7}"/>
              </a:ext>
            </a:extLst>
          </p:cNvPr>
          <p:cNvSpPr txBox="1"/>
          <p:nvPr/>
        </p:nvSpPr>
        <p:spPr>
          <a:xfrm>
            <a:off x="7726875" y="1540887"/>
            <a:ext cx="25422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Boxplots for categorical Predictors</a:t>
            </a:r>
          </a:p>
        </p:txBody>
      </p:sp>
    </p:spTree>
    <p:extLst>
      <p:ext uri="{BB962C8B-B14F-4D97-AF65-F5344CB8AC3E}">
        <p14:creationId xmlns:p14="http://schemas.microsoft.com/office/powerpoint/2010/main" val="14144852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Exploratory Data Analysis</a:t>
            </a:r>
            <a:endParaRPr lang="ko-KR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0ACC14-367A-166B-4914-ACFF2A96B0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814" t="46080" r="6808" b="27409"/>
          <a:stretch/>
        </p:blipFill>
        <p:spPr>
          <a:xfrm>
            <a:off x="6650082" y="4578906"/>
            <a:ext cx="3837612" cy="21693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2CAD952-F098-0F8D-6648-88597809AA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958" t="44750" r="33166" b="24797"/>
          <a:stretch/>
        </p:blipFill>
        <p:spPr>
          <a:xfrm>
            <a:off x="1815633" y="4367945"/>
            <a:ext cx="3734699" cy="23803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6AB062-6550-48BC-9406-B4C6546B16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047" t="27678" r="4969" b="48011"/>
          <a:stretch/>
        </p:blipFill>
        <p:spPr>
          <a:xfrm>
            <a:off x="6613007" y="2349674"/>
            <a:ext cx="3874687" cy="18934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CD66429-38D8-1135-95DE-B69A20ABD1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225" t="51298" r="34475" b="24284"/>
          <a:stretch/>
        </p:blipFill>
        <p:spPr>
          <a:xfrm>
            <a:off x="1939195" y="2349674"/>
            <a:ext cx="3487574" cy="189340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8358541-BBE6-1F55-950B-8C5AA6DAFA8D}"/>
              </a:ext>
            </a:extLst>
          </p:cNvPr>
          <p:cNvSpPr txBox="1"/>
          <p:nvPr/>
        </p:nvSpPr>
        <p:spPr>
          <a:xfrm>
            <a:off x="4367014" y="1594743"/>
            <a:ext cx="3874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Highly Imbalanced Predictors</a:t>
            </a:r>
          </a:p>
        </p:txBody>
      </p:sp>
    </p:spTree>
    <p:extLst>
      <p:ext uri="{BB962C8B-B14F-4D97-AF65-F5344CB8AC3E}">
        <p14:creationId xmlns:p14="http://schemas.microsoft.com/office/powerpoint/2010/main" val="2311687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Feature Selection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Replaced with your own text</a:t>
            </a:r>
            <a:endParaRPr lang="ko-KR" altLang="en-US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7210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C6A40-6CD5-48FA-A4FD-832F3BF8A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Training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DA8044-ABE5-B2AF-D663-96A1A5FCD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490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D18E5-FA37-4999-ACE1-D671A5405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Model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B910F-32E7-0D77-EE5F-CA05E70D24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172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사용자 지정 1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13062</TotalTime>
  <Words>344</Words>
  <Application>Microsoft Office PowerPoint</Application>
  <PresentationFormat>Custom</PresentationFormat>
  <Paragraphs>48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맑은 고딕</vt:lpstr>
      <vt:lpstr>Calibri</vt:lpstr>
      <vt:lpstr>Noto Sans</vt:lpstr>
      <vt:lpstr>Calibri Light</vt:lpstr>
      <vt:lpstr>굴림체</vt:lpstr>
      <vt:lpstr>Amasis MT Pro Medium</vt:lpstr>
      <vt:lpstr>Arial</vt:lpstr>
      <vt:lpstr>Office 테마</vt:lpstr>
      <vt:lpstr>Rating Coffee</vt:lpstr>
      <vt:lpstr>PowerPoint Presentation</vt:lpstr>
      <vt:lpstr>Data and Cleaning</vt:lpstr>
      <vt:lpstr>Exploratory Data Analysis</vt:lpstr>
      <vt:lpstr>Exploratory Data Analysis</vt:lpstr>
      <vt:lpstr>Exploratory Data Analysis</vt:lpstr>
      <vt:lpstr>Feature Selection</vt:lpstr>
      <vt:lpstr>Model Training</vt:lpstr>
      <vt:lpstr>Model Performance</vt:lpstr>
      <vt:lpstr>Summary and Future Direction</vt:lpstr>
      <vt:lpstr>THANK YOU</vt:lpstr>
      <vt:lpstr>The Initial Analysis</vt:lpstr>
      <vt:lpstr>PowerPoint Presentation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HS.SEO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景隆 許</cp:lastModifiedBy>
  <cp:revision>6</cp:revision>
  <dcterms:created xsi:type="dcterms:W3CDTF">2010-02-01T08:03:16Z</dcterms:created>
  <dcterms:modified xsi:type="dcterms:W3CDTF">2022-06-03T06:31:40Z</dcterms:modified>
  <cp:category>www.slidemembers.com</cp:category>
</cp:coreProperties>
</file>